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</p:sldMasterIdLst>
  <p:notesMasterIdLst>
    <p:notesMasterId r:id="rId37"/>
  </p:notesMasterIdLst>
  <p:handoutMasterIdLst>
    <p:handoutMasterId r:id="rId38"/>
  </p:handoutMasterIdLst>
  <p:sldIdLst>
    <p:sldId id="256" r:id="rId6"/>
    <p:sldId id="306" r:id="rId7"/>
    <p:sldId id="375" r:id="rId8"/>
    <p:sldId id="376" r:id="rId9"/>
    <p:sldId id="377" r:id="rId10"/>
    <p:sldId id="378" r:id="rId11"/>
    <p:sldId id="379" r:id="rId12"/>
    <p:sldId id="380" r:id="rId13"/>
    <p:sldId id="381" r:id="rId14"/>
    <p:sldId id="382" r:id="rId15"/>
    <p:sldId id="387" r:id="rId16"/>
    <p:sldId id="390" r:id="rId17"/>
    <p:sldId id="393" r:id="rId18"/>
    <p:sldId id="394" r:id="rId19"/>
    <p:sldId id="395" r:id="rId20"/>
    <p:sldId id="396" r:id="rId21"/>
    <p:sldId id="397" r:id="rId22"/>
    <p:sldId id="398" r:id="rId23"/>
    <p:sldId id="399" r:id="rId24"/>
    <p:sldId id="400" r:id="rId25"/>
    <p:sldId id="401" r:id="rId26"/>
    <p:sldId id="402" r:id="rId27"/>
    <p:sldId id="403" r:id="rId28"/>
    <p:sldId id="404" r:id="rId29"/>
    <p:sldId id="405" r:id="rId30"/>
    <p:sldId id="406" r:id="rId31"/>
    <p:sldId id="437" r:id="rId32"/>
    <p:sldId id="431" r:id="rId33"/>
    <p:sldId id="432" r:id="rId34"/>
    <p:sldId id="433" r:id="rId35"/>
    <p:sldId id="434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300"/>
    <a:srgbClr val="CAAE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D247C1-56FB-4D6D-9421-7F1F7C18899F}" v="289" dt="2022-01-11T08:02:41.465"/>
    <p1510:client id="{77852619-6DD3-47B5-A90C-D40B3164E5FF}" v="5" dt="2022-01-12T15:39:16.8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presProps" Target="pres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microsoft.com/office/2016/11/relationships/changesInfo" Target="changesInfos/changesInfo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ddhant Samarth" userId="S::siddhantsamarth15@iitkgp.ac.in::3cc1beee-d929-4138-a272-322a8d48469b" providerId="AD" clId="Web-{77852619-6DD3-47B5-A90C-D40B3164E5FF}"/>
    <pc:docChg chg="modSld">
      <pc:chgData name="Siddhant Samarth" userId="S::siddhantsamarth15@iitkgp.ac.in::3cc1beee-d929-4138-a272-322a8d48469b" providerId="AD" clId="Web-{77852619-6DD3-47B5-A90C-D40B3164E5FF}" dt="2022-01-12T15:39:16.821" v="4" actId="14100"/>
      <pc:docMkLst>
        <pc:docMk/>
      </pc:docMkLst>
      <pc:sldChg chg="modSp">
        <pc:chgData name="Siddhant Samarth" userId="S::siddhantsamarth15@iitkgp.ac.in::3cc1beee-d929-4138-a272-322a8d48469b" providerId="AD" clId="Web-{77852619-6DD3-47B5-A90C-D40B3164E5FF}" dt="2022-01-12T15:39:16.821" v="4" actId="14100"/>
        <pc:sldMkLst>
          <pc:docMk/>
          <pc:sldMk cId="3462919339" sldId="390"/>
        </pc:sldMkLst>
        <pc:picChg chg="mod">
          <ac:chgData name="Siddhant Samarth" userId="S::siddhantsamarth15@iitkgp.ac.in::3cc1beee-d929-4138-a272-322a8d48469b" providerId="AD" clId="Web-{77852619-6DD3-47B5-A90C-D40B3164E5FF}" dt="2022-01-12T15:39:16.821" v="4" actId="14100"/>
          <ac:picMkLst>
            <pc:docMk/>
            <pc:sldMk cId="3462919339" sldId="390"/>
            <ac:picMk id="4" creationId="{00000000-0000-0000-0000-000000000000}"/>
          </ac:picMkLst>
        </pc:picChg>
      </pc:sldChg>
      <pc:sldChg chg="modSp">
        <pc:chgData name="Siddhant Samarth" userId="S::siddhantsamarth15@iitkgp.ac.in::3cc1beee-d929-4138-a272-322a8d48469b" providerId="AD" clId="Web-{77852619-6DD3-47B5-A90C-D40B3164E5FF}" dt="2022-01-12T15:38:36.086" v="3" actId="1076"/>
        <pc:sldMkLst>
          <pc:docMk/>
          <pc:sldMk cId="501510961" sldId="393"/>
        </pc:sldMkLst>
        <pc:spChg chg="mod">
          <ac:chgData name="Siddhant Samarth" userId="S::siddhantsamarth15@iitkgp.ac.in::3cc1beee-d929-4138-a272-322a8d48469b" providerId="AD" clId="Web-{77852619-6DD3-47B5-A90C-D40B3164E5FF}" dt="2022-01-12T15:38:24.914" v="1" actId="14100"/>
          <ac:spMkLst>
            <pc:docMk/>
            <pc:sldMk cId="501510961" sldId="393"/>
            <ac:spMk id="51204" creationId="{00000000-0000-0000-0000-000000000000}"/>
          </ac:spMkLst>
        </pc:spChg>
        <pc:spChg chg="mod">
          <ac:chgData name="Siddhant Samarth" userId="S::siddhantsamarth15@iitkgp.ac.in::3cc1beee-d929-4138-a272-322a8d48469b" providerId="AD" clId="Web-{77852619-6DD3-47B5-A90C-D40B3164E5FF}" dt="2022-01-12T15:38:36.086" v="3" actId="1076"/>
          <ac:spMkLst>
            <pc:docMk/>
            <pc:sldMk cId="501510961" sldId="393"/>
            <ac:spMk id="51207" creationId="{00000000-0000-0000-0000-000000000000}"/>
          </ac:spMkLst>
        </pc:spChg>
      </pc:sldChg>
    </pc:docChg>
  </pc:docChgLst>
  <pc:docChgLst>
    <pc:chgData name="Shivam Verma" userId="S::shiva22.16.786@iitkgp.ac.in::2a0708a4-df46-4c10-be86-9bd2dac40a00" providerId="AD" clId="Web-{71D247C1-56FB-4D6D-9421-7F1F7C18899F}"/>
    <pc:docChg chg="modSld">
      <pc:chgData name="Shivam Verma" userId="S::shiva22.16.786@iitkgp.ac.in::2a0708a4-df46-4c10-be86-9bd2dac40a00" providerId="AD" clId="Web-{71D247C1-56FB-4D6D-9421-7F1F7C18899F}" dt="2022-01-11T08:02:41.465" v="197"/>
      <pc:docMkLst>
        <pc:docMk/>
      </pc:docMkLst>
      <pc:sldChg chg="addSp delSp modSp">
        <pc:chgData name="Shivam Verma" userId="S::shiva22.16.786@iitkgp.ac.in::2a0708a4-df46-4c10-be86-9bd2dac40a00" providerId="AD" clId="Web-{71D247C1-56FB-4D6D-9421-7F1F7C18899F}" dt="2022-01-11T08:02:41.465" v="197"/>
        <pc:sldMkLst>
          <pc:docMk/>
          <pc:sldMk cId="208084291" sldId="434"/>
        </pc:sldMkLst>
        <pc:spChg chg="add del mod">
          <ac:chgData name="Shivam Verma" userId="S::shiva22.16.786@iitkgp.ac.in::2a0708a4-df46-4c10-be86-9bd2dac40a00" providerId="AD" clId="Web-{71D247C1-56FB-4D6D-9421-7F1F7C18899F}" dt="2022-01-11T08:02:41.465" v="197"/>
          <ac:spMkLst>
            <pc:docMk/>
            <pc:sldMk cId="208084291" sldId="434"/>
            <ac:spMk id="20" creationId="{EA673F69-6460-412C-AB62-EE210AFFFBD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BEC899-9F02-491A-8D3A-9F1A2E35BED9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C7F388-92B4-4CCE-98AB-E3403A750BC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447380"/>
      </p:ext>
    </p:extLst>
  </p:cSld>
  <p:clrMap bg1="dk1" tx1="lt1" bg2="dk2" tx2="lt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3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9A62B8-ED7E-4D6E-9A93-014178291C11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FC15D4-91CA-4DB9-8C01-BAE492E5AD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2799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8C6D8E-2BF0-4BFF-80F6-162900C916A0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348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8C6D8E-2BF0-4BFF-80F6-162900C916A0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188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71164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8880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61807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553967" y="665975"/>
            <a:ext cx="9144000" cy="459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553967" y="1600200"/>
            <a:ext cx="44092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◦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6228760" y="1600200"/>
            <a:ext cx="44092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◦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▫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cxnSp>
        <p:nvCxnSpPr>
          <p:cNvPr id="36" name="Google Shape;36;p6"/>
          <p:cNvCxnSpPr/>
          <p:nvPr/>
        </p:nvCxnSpPr>
        <p:spPr>
          <a:xfrm>
            <a:off x="1205100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Google Shape;37;p6"/>
          <p:cNvSpPr/>
          <p:nvPr/>
        </p:nvSpPr>
        <p:spPr>
          <a:xfrm>
            <a:off x="1078300" y="800750"/>
            <a:ext cx="253600" cy="19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38" name="Google Shape;38;p6"/>
          <p:cNvSpPr/>
          <p:nvPr/>
        </p:nvSpPr>
        <p:spPr>
          <a:xfrm>
            <a:off x="1025400" y="1861900"/>
            <a:ext cx="359200" cy="2694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11364209" y="6437775"/>
            <a:ext cx="7316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941567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1553967" y="665975"/>
            <a:ext cx="9144000" cy="459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1553967" y="1673975"/>
            <a:ext cx="3204800" cy="4893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922999" y="1673975"/>
            <a:ext cx="3204800" cy="4893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8292031" y="1673975"/>
            <a:ext cx="3204800" cy="4893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45" name="Google Shape;45;p7"/>
          <p:cNvCxnSpPr/>
          <p:nvPr/>
        </p:nvCxnSpPr>
        <p:spPr>
          <a:xfrm>
            <a:off x="1205100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Google Shape;46;p7"/>
          <p:cNvSpPr/>
          <p:nvPr/>
        </p:nvSpPr>
        <p:spPr>
          <a:xfrm>
            <a:off x="1078300" y="800750"/>
            <a:ext cx="253600" cy="190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47" name="Google Shape;47;p7"/>
          <p:cNvSpPr/>
          <p:nvPr/>
        </p:nvSpPr>
        <p:spPr>
          <a:xfrm>
            <a:off x="1025400" y="1861900"/>
            <a:ext cx="359200" cy="2694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11364209" y="6437775"/>
            <a:ext cx="7316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46436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key color">
  <p:cSld name="Blank key color">
    <p:bg>
      <p:bgPr>
        <a:solidFill>
          <a:srgbClr val="39C0BA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11"/>
          <p:cNvCxnSpPr/>
          <p:nvPr/>
        </p:nvCxnSpPr>
        <p:spPr>
          <a:xfrm>
            <a:off x="1205100" y="-7925"/>
            <a:ext cx="0" cy="6866100"/>
          </a:xfrm>
          <a:prstGeom prst="straightConnector1">
            <a:avLst/>
          </a:prstGeom>
          <a:noFill/>
          <a:ln w="952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1"/>
          <p:cNvSpPr/>
          <p:nvPr/>
        </p:nvSpPr>
        <p:spPr>
          <a:xfrm>
            <a:off x="1078200" y="3333900"/>
            <a:ext cx="253600" cy="190200"/>
          </a:xfrm>
          <a:prstGeom prst="ellipse">
            <a:avLst/>
          </a:prstGeom>
          <a:solidFill>
            <a:srgbClr val="39C0BA"/>
          </a:solidFill>
          <a:ln w="9525" cap="flat" cmpd="sng">
            <a:solidFill>
              <a:srgbClr val="2E30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11364209" y="6437775"/>
            <a:ext cx="7316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2E3037"/>
                </a:solidFill>
              </a:defRPr>
            </a:lvl1pPr>
            <a:lvl2pPr lvl="1">
              <a:buNone/>
              <a:defRPr>
                <a:solidFill>
                  <a:srgbClr val="2E3037"/>
                </a:solidFill>
              </a:defRPr>
            </a:lvl2pPr>
            <a:lvl3pPr lvl="2">
              <a:buNone/>
              <a:defRPr>
                <a:solidFill>
                  <a:srgbClr val="2E3037"/>
                </a:solidFill>
              </a:defRPr>
            </a:lvl3pPr>
            <a:lvl4pPr lvl="3">
              <a:buNone/>
              <a:defRPr>
                <a:solidFill>
                  <a:srgbClr val="2E3037"/>
                </a:solidFill>
              </a:defRPr>
            </a:lvl4pPr>
            <a:lvl5pPr lvl="4">
              <a:buNone/>
              <a:defRPr>
                <a:solidFill>
                  <a:srgbClr val="2E3037"/>
                </a:solidFill>
              </a:defRPr>
            </a:lvl5pPr>
            <a:lvl6pPr lvl="5">
              <a:buNone/>
              <a:defRPr>
                <a:solidFill>
                  <a:srgbClr val="2E3037"/>
                </a:solidFill>
              </a:defRPr>
            </a:lvl6pPr>
            <a:lvl7pPr lvl="6">
              <a:buNone/>
              <a:defRPr>
                <a:solidFill>
                  <a:srgbClr val="2E3037"/>
                </a:solidFill>
              </a:defRPr>
            </a:lvl7pPr>
            <a:lvl8pPr lvl="7">
              <a:buNone/>
              <a:defRPr>
                <a:solidFill>
                  <a:srgbClr val="2E3037"/>
                </a:solidFill>
              </a:defRPr>
            </a:lvl8pPr>
            <a:lvl9pPr lvl="8">
              <a:buNone/>
              <a:defRPr>
                <a:solidFill>
                  <a:srgbClr val="2E3037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589221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49387"/>
            <a:ext cx="10972800" cy="54121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1" y="1295400"/>
            <a:ext cx="10972800" cy="5181600"/>
          </a:xfrm>
        </p:spPr>
        <p:txBody>
          <a:bodyPr/>
          <a:lstStyle>
            <a:lvl2pPr>
              <a:defRPr b="1"/>
            </a:lvl2pPr>
            <a:lvl4pPr>
              <a:defRPr b="1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18294"/>
            <a:ext cx="3860800" cy="329183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>
                <a:solidFill>
                  <a:srgbClr val="000000"/>
                </a:solidFill>
              </a:rPr>
              <a:pPr/>
              <a:t>1/12/2022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3" y="18294"/>
            <a:ext cx="5486401" cy="329183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384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32155"/>
          </a:xfrm>
        </p:spPr>
        <p:txBody>
          <a:bodyPr/>
          <a:lstStyle>
            <a:lvl1pPr>
              <a:defRPr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1749"/>
            <a:ext cx="10515600" cy="4705214"/>
          </a:xfrm>
        </p:spPr>
        <p:txBody>
          <a:bodyPr/>
          <a:lstStyle>
            <a:lvl1pPr>
              <a:defRPr b="1">
                <a:solidFill>
                  <a:srgbClr val="0070C0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r>
              <a:rPr lang="en-IN"/>
              <a:t>Jiaul Paik, IIT </a:t>
            </a:r>
            <a:r>
              <a:rPr lang="en-IN" err="1"/>
              <a:t>Kharagpur</a:t>
            </a:r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17684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0869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376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3970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9233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0526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0820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2170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8581B5-CE63-4C0B-AF1D-F1A23F619540}" type="datetimeFigureOut">
              <a:rPr lang="en-IN" smtClean="0"/>
              <a:t>12-01-2022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7DD252-A74E-4E8E-A6B4-FCD6DE8F90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81631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03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553967" y="665975"/>
            <a:ext cx="9144000" cy="4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8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53998" y="1600200"/>
            <a:ext cx="9144000" cy="49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sz="30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■"/>
              <a:defRPr sz="24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●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○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Quicksand"/>
              <a:buChar char="■"/>
              <a:defRPr sz="18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64209" y="6437775"/>
            <a:ext cx="731600" cy="4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r">
              <a:buNone/>
              <a:defRPr sz="12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pPr>
              <a:buClr>
                <a:srgbClr val="000000"/>
              </a:buClr>
            </a:pPr>
            <a:fld id="{00000000-1234-1234-1234-123412341234}" type="slidenum">
              <a:rPr lang="en" kern="0" smtClean="0"/>
              <a:pPr>
                <a:buClr>
                  <a:srgbClr val="000000"/>
                </a:buClr>
              </a:pPr>
              <a:t>‹#›</a:t>
            </a:fld>
            <a:endParaRPr lang="en" kern="0"/>
          </a:p>
        </p:txBody>
      </p:sp>
    </p:spTree>
    <p:extLst>
      <p:ext uri="{BB962C8B-B14F-4D97-AF65-F5344CB8AC3E}">
        <p14:creationId xmlns:p14="http://schemas.microsoft.com/office/powerpoint/2010/main" val="151906119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5915" y="1122363"/>
            <a:ext cx="9972085" cy="1408401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chemeClr val="accent4"/>
                </a:solidFill>
                <a:latin typeface="Century Schoolbook" panose="02040604050505020304" pitchFamily="18" charset="0"/>
              </a:rPr>
              <a:t>Big Data Processing</a:t>
            </a:r>
            <a:endParaRPr lang="en-IN" sz="4800">
              <a:solidFill>
                <a:schemeClr val="accent4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11564" y="3500438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IN" sz="4400">
                <a:latin typeface="Century Schoolbook" panose="02040604050505020304" pitchFamily="18" charset="0"/>
              </a:rPr>
              <a:t>Jiaul Paik</a:t>
            </a:r>
          </a:p>
          <a:p>
            <a:r>
              <a:rPr lang="en-IN" sz="3000">
                <a:latin typeface="Century Schoolbook" panose="02040604050505020304" pitchFamily="18" charset="0"/>
              </a:rPr>
              <a:t>IIT </a:t>
            </a:r>
            <a:r>
              <a:rPr lang="en-IN" sz="3000" err="1">
                <a:latin typeface="Century Schoolbook" panose="02040604050505020304" pitchFamily="18" charset="0"/>
              </a:rPr>
              <a:t>Kharagpur</a:t>
            </a:r>
            <a:endParaRPr lang="en-IN" sz="3000">
              <a:latin typeface="Century Schoolbook" panose="02040604050505020304" pitchFamily="18" charset="0"/>
            </a:endParaRPr>
          </a:p>
          <a:p>
            <a:r>
              <a:rPr lang="en-IN" sz="3200">
                <a:latin typeface="Century Schoolbook" panose="02040604050505020304" pitchFamily="18" charset="0"/>
              </a:rPr>
              <a:t>Lecture 2</a:t>
            </a:r>
          </a:p>
        </p:txBody>
      </p:sp>
    </p:spTree>
    <p:extLst>
      <p:ext uri="{BB962C8B-B14F-4D97-AF65-F5344CB8AC3E}">
        <p14:creationId xmlns:p14="http://schemas.microsoft.com/office/powerpoint/2010/main" val="2733896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869" y="250825"/>
            <a:ext cx="10515600" cy="437427"/>
          </a:xfrm>
        </p:spPr>
        <p:txBody>
          <a:bodyPr>
            <a:normAutofit fontScale="90000"/>
          </a:bodyPr>
          <a:lstStyle/>
          <a:p>
            <a:r>
              <a:rPr lang="en-US"/>
              <a:t>Anatomy of a Datacenter</a:t>
            </a:r>
          </a:p>
        </p:txBody>
      </p:sp>
      <p:pic>
        <p:nvPicPr>
          <p:cNvPr id="4" name="Content Placeholder 3" descr="datacenter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905000" y="1125114"/>
            <a:ext cx="8458200" cy="4988772"/>
          </a:xfr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960581" y="6436448"/>
            <a:ext cx="245451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Source: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Barroso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and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Urs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Hölzle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(2013)</a:t>
            </a:r>
          </a:p>
        </p:txBody>
      </p:sp>
    </p:spTree>
    <p:extLst>
      <p:ext uri="{BB962C8B-B14F-4D97-AF65-F5344CB8AC3E}">
        <p14:creationId xmlns:p14="http://schemas.microsoft.com/office/powerpoint/2010/main" val="1006012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Cost of Parallelization</a:t>
            </a:r>
          </a:p>
        </p:txBody>
      </p:sp>
      <p:pic>
        <p:nvPicPr>
          <p:cNvPr id="4" name="Content Placeholder 3" descr="up-vs-out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638425" y="1895475"/>
            <a:ext cx="6991350" cy="3448050"/>
          </a:xfrm>
        </p:spPr>
      </p:pic>
    </p:spTree>
    <p:extLst>
      <p:ext uri="{BB962C8B-B14F-4D97-AF65-F5344CB8AC3E}">
        <p14:creationId xmlns:p14="http://schemas.microsoft.com/office/powerpoint/2010/main" val="4023317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umber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273" y="0"/>
            <a:ext cx="10141527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91564" y="6176819"/>
            <a:ext cx="305492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According to Jeff Dean</a:t>
            </a:r>
          </a:p>
        </p:txBody>
      </p:sp>
    </p:spTree>
    <p:extLst>
      <p:ext uri="{BB962C8B-B14F-4D97-AF65-F5344CB8AC3E}">
        <p14:creationId xmlns:p14="http://schemas.microsoft.com/office/powerpoint/2010/main" val="3462919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144586"/>
            <a:ext cx="9875520" cy="541214"/>
          </a:xfrm>
        </p:spPr>
        <p:txBody>
          <a:bodyPr/>
          <a:lstStyle/>
          <a:p>
            <a:r>
              <a:rPr lang="en-US" sz="3200"/>
              <a:t>Classical Data Processing</a:t>
            </a:r>
          </a:p>
        </p:txBody>
      </p:sp>
      <p:sp>
        <p:nvSpPr>
          <p:cNvPr id="51204" name="Rectangle 4"/>
          <p:cNvSpPr>
            <a:spLocks noChangeArrowheads="1"/>
          </p:cNvSpPr>
          <p:nvPr/>
        </p:nvSpPr>
        <p:spPr bwMode="auto">
          <a:xfrm>
            <a:off x="1625600" y="3076903"/>
            <a:ext cx="1623147" cy="838200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>
                <a:solidFill>
                  <a:srgbClr val="FFFFFF"/>
                </a:solidFill>
                <a:latin typeface="Arial"/>
              </a:rPr>
              <a:t>Memory</a:t>
            </a:r>
          </a:p>
        </p:txBody>
      </p:sp>
      <p:sp>
        <p:nvSpPr>
          <p:cNvPr id="51206" name="AutoShape 6"/>
          <p:cNvSpPr>
            <a:spLocks noChangeArrowheads="1"/>
          </p:cNvSpPr>
          <p:nvPr/>
        </p:nvSpPr>
        <p:spPr bwMode="auto">
          <a:xfrm>
            <a:off x="1625600" y="4114800"/>
            <a:ext cx="1625600" cy="914400"/>
          </a:xfrm>
          <a:prstGeom prst="can">
            <a:avLst>
              <a:gd name="adj" fmla="val 25000"/>
            </a:avLst>
          </a:prstGeom>
          <a:noFill/>
          <a:ln w="9525">
            <a:solidFill>
              <a:srgbClr val="00B0F0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>
                <a:solidFill>
                  <a:srgbClr val="FFFFFF"/>
                </a:solidFill>
                <a:latin typeface="Arial"/>
              </a:rPr>
              <a:t>Disk</a:t>
            </a:r>
          </a:p>
        </p:txBody>
      </p:sp>
      <p:sp>
        <p:nvSpPr>
          <p:cNvPr id="51207" name="Rectangle 7"/>
          <p:cNvSpPr>
            <a:spLocks noChangeArrowheads="1"/>
          </p:cNvSpPr>
          <p:nvPr/>
        </p:nvSpPr>
        <p:spPr bwMode="auto">
          <a:xfrm>
            <a:off x="1625600" y="2314903"/>
            <a:ext cx="1623147" cy="609600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en-US" b="1">
                <a:solidFill>
                  <a:srgbClr val="FFFFFF"/>
                </a:solidFill>
                <a:latin typeface="Arial"/>
              </a:rPr>
              <a:t>CPU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962400" y="1371600"/>
            <a:ext cx="7086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Arial"/>
              </a:rPr>
              <a:t>Standalone Computer</a:t>
            </a:r>
          </a:p>
          <a:p>
            <a:endParaRPr lang="en-US" sz="2400" b="1">
              <a:solidFill>
                <a:srgbClr val="FFFFFF"/>
              </a:solidFill>
              <a:latin typeface="Arial"/>
            </a:endParaRPr>
          </a:p>
          <a:p>
            <a:pPr marL="678400" lvl="1" indent="-342900">
              <a:buFont typeface="+mj-lt"/>
              <a:buAutoNum type="arabicPeriod"/>
            </a:pPr>
            <a:r>
              <a:rPr lang="en-US" sz="2400">
                <a:solidFill>
                  <a:srgbClr val="FFFFFF"/>
                </a:solidFill>
                <a:latin typeface="Arial"/>
              </a:rPr>
              <a:t>Data fits into memory</a:t>
            </a:r>
          </a:p>
          <a:p>
            <a:pPr marL="956751" lvl="2" indent="-285750">
              <a:buFont typeface="Arial" pitchFamily="34" charset="0"/>
              <a:buChar char="•"/>
            </a:pPr>
            <a:r>
              <a:rPr lang="en-US" sz="2400">
                <a:solidFill>
                  <a:srgbClr val="FFFFFF"/>
                </a:solidFill>
                <a:latin typeface="Arial"/>
              </a:rPr>
              <a:t>Load data from disk into memory and then process from memory</a:t>
            </a:r>
          </a:p>
          <a:p>
            <a:pPr marL="956751" lvl="2" indent="-285750">
              <a:buFont typeface="Arial" pitchFamily="34" charset="0"/>
              <a:buChar char="•"/>
            </a:pPr>
            <a:endParaRPr lang="en-US" sz="2400">
              <a:solidFill>
                <a:srgbClr val="FFFFFF"/>
              </a:solidFill>
              <a:latin typeface="Arial"/>
            </a:endParaRPr>
          </a:p>
          <a:p>
            <a:pPr marL="678400" lvl="1" indent="-342900">
              <a:buFont typeface="+mj-lt"/>
              <a:buAutoNum type="arabicPeriod"/>
            </a:pPr>
            <a:r>
              <a:rPr lang="en-US" sz="2400">
                <a:solidFill>
                  <a:srgbClr val="FFFFFF"/>
                </a:solidFill>
                <a:latin typeface="Arial"/>
              </a:rPr>
              <a:t>Data does not fit into memory </a:t>
            </a:r>
          </a:p>
          <a:p>
            <a:pPr marL="956751" lvl="2" indent="-285750">
              <a:buFont typeface="Arial" pitchFamily="34" charset="0"/>
              <a:buChar char="•"/>
            </a:pPr>
            <a:r>
              <a:rPr lang="en-US" sz="2400">
                <a:solidFill>
                  <a:srgbClr val="FFFFFF"/>
                </a:solidFill>
                <a:latin typeface="Arial"/>
              </a:rPr>
              <a:t>Load part of the data from disk into memory </a:t>
            </a:r>
          </a:p>
          <a:p>
            <a:pPr marL="956751" lvl="2" indent="-285750">
              <a:buFont typeface="Arial" pitchFamily="34" charset="0"/>
              <a:buChar char="•"/>
            </a:pPr>
            <a:r>
              <a:rPr lang="en-US" sz="2400">
                <a:solidFill>
                  <a:srgbClr val="FFFFFF"/>
                </a:solidFill>
                <a:latin typeface="Arial"/>
              </a:rPr>
              <a:t>Process the data </a:t>
            </a:r>
          </a:p>
        </p:txBody>
      </p:sp>
    </p:spTree>
    <p:extLst>
      <p:ext uri="{BB962C8B-B14F-4D97-AF65-F5344CB8AC3E}">
        <p14:creationId xmlns:p14="http://schemas.microsoft.com/office/powerpoint/2010/main" val="501510961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1219200" y="2743200"/>
            <a:ext cx="9875520" cy="541214"/>
          </a:xfrm>
        </p:spPr>
        <p:txBody>
          <a:bodyPr/>
          <a:lstStyle/>
          <a:p>
            <a:pPr algn="ctr"/>
            <a:r>
              <a:rPr lang="en-US" sz="3200"/>
              <a:t>Limitation of classical data processing framework</a:t>
            </a:r>
          </a:p>
        </p:txBody>
      </p:sp>
    </p:spTree>
    <p:extLst>
      <p:ext uri="{BB962C8B-B14F-4D97-AF65-F5344CB8AC3E}">
        <p14:creationId xmlns:p14="http://schemas.microsoft.com/office/powerpoint/2010/main" val="329948452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1066800"/>
            <a:ext cx="9875520" cy="518160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10 Billion web pages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/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Average size of webpage: 20 KB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/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Total 200 TB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/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Disk read bandwidth = 50 MB / sec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/>
          </a:p>
          <a:p>
            <a:pPr>
              <a:buFont typeface="Arial" panose="020B0604020202020204" pitchFamily="34" charset="0"/>
              <a:buChar char="•"/>
            </a:pPr>
            <a:r>
              <a:rPr lang="en-US" sz="2400"/>
              <a:t>Only reading time: 4 million second = </a:t>
            </a:r>
            <a:r>
              <a:rPr lang="en-US" sz="2800">
                <a:solidFill>
                  <a:srgbClr val="00B0F0"/>
                </a:solidFill>
              </a:rPr>
              <a:t>46+ days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>
              <a:solidFill>
                <a:srgbClr val="00B0F0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/>
              <a:t>Longer, if you want to do useful analytics with the data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1800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9875520" cy="541214"/>
          </a:xfrm>
        </p:spPr>
        <p:txBody>
          <a:bodyPr/>
          <a:lstStyle/>
          <a:p>
            <a:r>
              <a:rPr lang="en-US" sz="3200"/>
              <a:t>A Simple Example</a:t>
            </a:r>
          </a:p>
        </p:txBody>
      </p:sp>
    </p:spTree>
    <p:extLst>
      <p:ext uri="{BB962C8B-B14F-4D97-AF65-F5344CB8AC3E}">
        <p14:creationId xmlns:p14="http://schemas.microsoft.com/office/powerpoint/2010/main" val="358463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5360" y="144588"/>
            <a:ext cx="9875520" cy="541213"/>
          </a:xfrm>
        </p:spPr>
        <p:txBody>
          <a:bodyPr>
            <a:noAutofit/>
          </a:bodyPr>
          <a:lstStyle/>
          <a:p>
            <a:r>
              <a:rPr lang="en-US" sz="3200"/>
              <a:t>Standard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762000"/>
            <a:ext cx="10444480" cy="5638800"/>
          </a:xfrm>
        </p:spPr>
        <p:txBody>
          <a:bodyPr>
            <a:normAutofit/>
          </a:bodyPr>
          <a:lstStyle/>
          <a:p>
            <a:r>
              <a:rPr lang="en-US" sz="2400"/>
              <a:t>Use multiple interconnected machine</a:t>
            </a:r>
          </a:p>
        </p:txBody>
      </p:sp>
      <p:sp>
        <p:nvSpPr>
          <p:cNvPr id="5" name="Rectangle 4"/>
          <p:cNvSpPr/>
          <p:nvPr/>
        </p:nvSpPr>
        <p:spPr>
          <a:xfrm>
            <a:off x="1869440" y="1524000"/>
            <a:ext cx="5852160" cy="6096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>
                <a:solidFill>
                  <a:srgbClr val="000000"/>
                </a:solidFill>
                <a:latin typeface="Arial"/>
              </a:rPr>
              <a:t>                                     BIG  DATA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3169920" y="1524000"/>
            <a:ext cx="0" cy="6096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800600" y="1524000"/>
            <a:ext cx="0" cy="6096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225627" y="1524000"/>
            <a:ext cx="0" cy="6096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2316480" y="2133600"/>
            <a:ext cx="284480" cy="5978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3860800" y="2133600"/>
            <a:ext cx="284481" cy="6083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527040" y="2133602"/>
            <a:ext cx="170268" cy="6161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7152642" y="2133602"/>
            <a:ext cx="203201" cy="61619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316480" y="3548094"/>
            <a:ext cx="2357120" cy="47870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3860801" y="3558604"/>
            <a:ext cx="812801" cy="4681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4673600" y="3566488"/>
            <a:ext cx="1023708" cy="4603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4673602" y="3566488"/>
            <a:ext cx="2682241" cy="4603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463040" y="5867401"/>
            <a:ext cx="7877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Arial"/>
              </a:rPr>
              <a:t>Distributed Data processing in Cluster of Computers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720216" y="1692203"/>
            <a:ext cx="3557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  <a:latin typeface="Arial"/>
              </a:rPr>
              <a:t> 1. Split data into small chunks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848600" y="2280789"/>
            <a:ext cx="3659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  <a:latin typeface="Arial"/>
              </a:rPr>
              <a:t>2. Send different chunks to </a:t>
            </a:r>
          </a:p>
          <a:p>
            <a:r>
              <a:rPr lang="en-US" b="1">
                <a:solidFill>
                  <a:srgbClr val="FFFFFF"/>
                </a:solidFill>
                <a:latin typeface="Arial"/>
              </a:rPr>
              <a:t>different machines and process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924801" y="3657601"/>
            <a:ext cx="3082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rgbClr val="FFFFFF"/>
                </a:solidFill>
                <a:latin typeface="Arial"/>
              </a:rPr>
              <a:t>3. Collect the results from </a:t>
            </a:r>
          </a:p>
          <a:p>
            <a:r>
              <a:rPr lang="en-US" b="1">
                <a:solidFill>
                  <a:srgbClr val="FFFFFF"/>
                </a:solidFill>
                <a:latin typeface="Arial"/>
              </a:rPr>
              <a:t>different machines</a:t>
            </a:r>
          </a:p>
        </p:txBody>
      </p:sp>
      <p:pic>
        <p:nvPicPr>
          <p:cNvPr id="1026" name="Picture 2" descr="Image result for compu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440" y="2731401"/>
            <a:ext cx="921174" cy="76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Image result for compu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212" y="2748006"/>
            <a:ext cx="921174" cy="76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Image result for compu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5454" y="2780450"/>
            <a:ext cx="921174" cy="76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Image result for compu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0426" y="2746205"/>
            <a:ext cx="921174" cy="76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Image result for compu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013" y="4109156"/>
            <a:ext cx="921174" cy="767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613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3" grpId="0"/>
      <p:bldP spid="34" grpId="0"/>
      <p:bldP spid="35" grpId="0"/>
      <p:bldP spid="3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5840" y="2895600"/>
            <a:ext cx="7782560" cy="541214"/>
          </a:xfrm>
        </p:spPr>
        <p:txBody>
          <a:bodyPr>
            <a:noAutofit/>
          </a:bodyPr>
          <a:lstStyle/>
          <a:p>
            <a:r>
              <a:rPr lang="en-US" sz="3200"/>
              <a:t>How to Organize Cluster of Computers?</a:t>
            </a:r>
          </a:p>
        </p:txBody>
      </p:sp>
    </p:spTree>
    <p:extLst>
      <p:ext uri="{BB962C8B-B14F-4D97-AF65-F5344CB8AC3E}">
        <p14:creationId xmlns:p14="http://schemas.microsoft.com/office/powerpoint/2010/main" val="1034781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152400"/>
            <a:ext cx="9672320" cy="541214"/>
          </a:xfrm>
        </p:spPr>
        <p:txBody>
          <a:bodyPr/>
          <a:lstStyle/>
          <a:p>
            <a:r>
              <a:rPr lang="en-US" sz="3200"/>
              <a:t>Cluster Architecture: Rack Servers</a:t>
            </a:r>
          </a:p>
        </p:txBody>
      </p:sp>
      <p:sp>
        <p:nvSpPr>
          <p:cNvPr id="4" name="Rectangle 3"/>
          <p:cNvSpPr>
            <a:spLocks noChangeAspect="1"/>
          </p:cNvSpPr>
          <p:nvPr/>
        </p:nvSpPr>
        <p:spPr>
          <a:xfrm>
            <a:off x="1521911" y="3134170"/>
            <a:ext cx="4145280" cy="1828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421120" y="3134170"/>
            <a:ext cx="4064000" cy="18188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63520" y="2362200"/>
            <a:ext cx="113792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Arial"/>
              </a:rPr>
              <a:t>switch</a:t>
            </a:r>
          </a:p>
        </p:txBody>
      </p:sp>
      <p:sp>
        <p:nvSpPr>
          <p:cNvPr id="7" name="Rectangle 6"/>
          <p:cNvSpPr/>
          <p:nvPr/>
        </p:nvSpPr>
        <p:spPr>
          <a:xfrm>
            <a:off x="7844279" y="2362200"/>
            <a:ext cx="105664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Arial"/>
              </a:rPr>
              <a:t>switch</a:t>
            </a:r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1706880" y="3429000"/>
            <a:ext cx="105664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rgbClr val="FFFFFF"/>
                </a:solidFill>
                <a:latin typeface="Arial"/>
              </a:rPr>
              <a:t>computer</a:t>
            </a:r>
          </a:p>
        </p:txBody>
      </p:sp>
      <p:sp>
        <p:nvSpPr>
          <p:cNvPr id="11" name="Rectangle 10"/>
          <p:cNvSpPr>
            <a:spLocks noChangeAspect="1"/>
          </p:cNvSpPr>
          <p:nvPr/>
        </p:nvSpPr>
        <p:spPr>
          <a:xfrm>
            <a:off x="4206240" y="3429000"/>
            <a:ext cx="1248258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Arial"/>
            </a:endParaRPr>
          </a:p>
          <a:p>
            <a:pPr algn="ctr"/>
            <a:r>
              <a:rPr lang="en-US">
                <a:solidFill>
                  <a:srgbClr val="FFFFFF"/>
                </a:solidFill>
                <a:latin typeface="Arial"/>
              </a:rPr>
              <a:t>computer</a:t>
            </a:r>
          </a:p>
          <a:p>
            <a:pPr algn="ctr"/>
            <a:r>
              <a:rPr lang="en-US">
                <a:solidFill>
                  <a:srgbClr val="FFFFFF"/>
                </a:solidFill>
                <a:latin typeface="Arial"/>
              </a:rPr>
              <a:t>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583680" y="3429000"/>
            <a:ext cx="1188720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Arial"/>
              </a:rPr>
              <a:t>computer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9118017" y="3426863"/>
            <a:ext cx="1168984" cy="1066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Arial"/>
              </a:rPr>
              <a:t>computer</a:t>
            </a:r>
          </a:p>
        </p:txBody>
      </p:sp>
      <p:cxnSp>
        <p:nvCxnSpPr>
          <p:cNvPr id="15" name="Straight Connector 14"/>
          <p:cNvCxnSpPr>
            <a:stCxn id="6" idx="2"/>
          </p:cNvCxnSpPr>
          <p:nvPr/>
        </p:nvCxnSpPr>
        <p:spPr>
          <a:xfrm flipH="1">
            <a:off x="2032000" y="2590802"/>
            <a:ext cx="1300480" cy="8360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332480" y="2590802"/>
            <a:ext cx="1544320" cy="8360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7" idx="2"/>
          </p:cNvCxnSpPr>
          <p:nvPr/>
        </p:nvCxnSpPr>
        <p:spPr>
          <a:xfrm flipH="1">
            <a:off x="6949441" y="2590802"/>
            <a:ext cx="1423159" cy="8360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372600" y="2590802"/>
            <a:ext cx="1421641" cy="83606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4876800" y="1371600"/>
            <a:ext cx="1544320" cy="304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  <a:latin typeface="Arial"/>
              </a:rPr>
              <a:t>switch</a:t>
            </a: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3332480" y="1524000"/>
            <a:ext cx="1544320" cy="8382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endCxn id="7" idx="0"/>
          </p:cNvCxnSpPr>
          <p:nvPr/>
        </p:nvCxnSpPr>
        <p:spPr>
          <a:xfrm>
            <a:off x="6421121" y="1524000"/>
            <a:ext cx="1951479" cy="8382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915826" y="5106048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FFFF"/>
                </a:solidFill>
                <a:latin typeface="Arial"/>
              </a:rPr>
              <a:t>Rack 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215206" y="5106048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FFFF"/>
                </a:solidFill>
                <a:latin typeface="Arial"/>
              </a:rPr>
              <a:t>Rack 2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6502401" y="1371600"/>
            <a:ext cx="1423159" cy="7620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215204" y="1066801"/>
            <a:ext cx="22493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FFFF"/>
                </a:solidFill>
                <a:latin typeface="Arial"/>
              </a:rPr>
              <a:t>Backbone switch</a:t>
            </a:r>
          </a:p>
          <a:p>
            <a:r>
              <a:rPr lang="en-US">
                <a:solidFill>
                  <a:srgbClr val="FFFFFF"/>
                </a:solidFill>
                <a:latin typeface="Arial"/>
              </a:rPr>
              <a:t>(typically 2-10 </a:t>
            </a:r>
            <a:r>
              <a:rPr lang="en-US" err="1">
                <a:solidFill>
                  <a:srgbClr val="FFFFFF"/>
                </a:solidFill>
                <a:latin typeface="Arial"/>
              </a:rPr>
              <a:t>gbps</a:t>
            </a:r>
            <a:r>
              <a:rPr lang="en-US">
                <a:solidFill>
                  <a:srgbClr val="FFFFFF"/>
                </a:solidFill>
                <a:latin typeface="Arial"/>
              </a:rPr>
              <a:t>)</a:t>
            </a:r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9007217" y="2476500"/>
            <a:ext cx="421264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525000" y="2057400"/>
            <a:ext cx="16865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rgbClr val="FFFFFF"/>
                </a:solidFill>
                <a:latin typeface="Arial"/>
              </a:rPr>
              <a:t>1 </a:t>
            </a:r>
            <a:r>
              <a:rPr lang="en-US" err="1">
                <a:solidFill>
                  <a:srgbClr val="FFFFFF"/>
                </a:solidFill>
                <a:latin typeface="Arial"/>
              </a:rPr>
              <a:t>gbps</a:t>
            </a:r>
            <a:r>
              <a:rPr lang="en-US">
                <a:solidFill>
                  <a:srgbClr val="FFFFFF"/>
                </a:solidFill>
                <a:latin typeface="Arial"/>
              </a:rPr>
              <a:t> between any pair of nodes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252384" y="5774410"/>
            <a:ext cx="93394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FFFFFF"/>
                </a:solidFill>
                <a:latin typeface="Arial"/>
              </a:rPr>
              <a:t>Each rack typically contains 16-64 commodity computers (nodes)</a:t>
            </a:r>
          </a:p>
        </p:txBody>
      </p:sp>
    </p:spTree>
    <p:extLst>
      <p:ext uri="{BB962C8B-B14F-4D97-AF65-F5344CB8AC3E}">
        <p14:creationId xmlns:p14="http://schemas.microsoft.com/office/powerpoint/2010/main" val="3909558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2133600"/>
            <a:ext cx="10363200" cy="1227014"/>
          </a:xfrm>
        </p:spPr>
        <p:txBody>
          <a:bodyPr/>
          <a:lstStyle/>
          <a:p>
            <a:pPr algn="ctr"/>
            <a:r>
              <a:rPr lang="en-US" sz="3200"/>
              <a:t>Main challenges in Cluster Computing</a:t>
            </a:r>
          </a:p>
        </p:txBody>
      </p:sp>
    </p:spTree>
    <p:extLst>
      <p:ext uri="{BB962C8B-B14F-4D97-AF65-F5344CB8AC3E}">
        <p14:creationId xmlns:p14="http://schemas.microsoft.com/office/powerpoint/2010/main" val="2419340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156400" y="185622"/>
            <a:ext cx="11942290" cy="792818"/>
          </a:xfrm>
        </p:spPr>
        <p:txBody>
          <a:bodyPr>
            <a:noAutofit/>
          </a:bodyPr>
          <a:lstStyle/>
          <a:p>
            <a:pPr algn="ctr" eaLnBrk="1" hangingPunct="1"/>
            <a:r>
              <a:rPr lang="en-US" sz="3600" b="1">
                <a:solidFill>
                  <a:schemeClr val="accent5">
                    <a:lumMod val="50000"/>
                  </a:schemeClr>
                </a:solidFill>
              </a:rPr>
              <a:t>Divide and Conquer</a:t>
            </a:r>
            <a:endParaRPr lang="en-US" sz="3600">
              <a:solidFill>
                <a:srgbClr val="00B050"/>
              </a:solidFill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581400" y="1676400"/>
            <a:ext cx="3505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“Work”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971800" y="28194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i="1">
                <a:solidFill>
                  <a:schemeClr val="bg2"/>
                </a:solidFill>
                <a:latin typeface="Gill Sans"/>
                <a:cs typeface="Gill Sans"/>
              </a:rPr>
              <a:t>w</a:t>
            </a:r>
            <a:r>
              <a:rPr lang="en-US" i="1" baseline="-25000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cxnSp>
        <p:nvCxnSpPr>
          <p:cNvPr id="8" name="Straight Arrow Connector 7"/>
          <p:cNvCxnSpPr>
            <a:cxnSpLocks noChangeShapeType="1"/>
          </p:cNvCxnSpPr>
          <p:nvPr/>
        </p:nvCxnSpPr>
        <p:spPr bwMode="auto">
          <a:xfrm rot="5400000">
            <a:off x="5028407" y="2439195"/>
            <a:ext cx="609600" cy="1587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 noChangeShapeType="1"/>
          </p:cNvCxnSpPr>
          <p:nvPr/>
        </p:nvCxnSpPr>
        <p:spPr bwMode="auto">
          <a:xfrm>
            <a:off x="6096000" y="21336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 noChangeShapeType="1"/>
          </p:cNvCxnSpPr>
          <p:nvPr/>
        </p:nvCxnSpPr>
        <p:spPr bwMode="auto">
          <a:xfrm flipH="1">
            <a:off x="3810000" y="21336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724400" y="28194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i="1">
                <a:solidFill>
                  <a:schemeClr val="bg2"/>
                </a:solidFill>
                <a:latin typeface="Gill Sans"/>
                <a:cs typeface="Gill Sans"/>
              </a:rPr>
              <a:t>w</a:t>
            </a:r>
            <a:r>
              <a:rPr lang="en-US" i="1" baseline="-25000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6400800" y="28194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i="1">
                <a:solidFill>
                  <a:schemeClr val="bg2"/>
                </a:solidFill>
                <a:latin typeface="Gill Sans"/>
                <a:cs typeface="Gill Sans"/>
              </a:rPr>
              <a:t>w</a:t>
            </a:r>
            <a:r>
              <a:rPr lang="en-US" i="1" baseline="-25000">
                <a:solidFill>
                  <a:schemeClr val="bg2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2971800" y="40386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i="1">
                <a:solidFill>
                  <a:schemeClr val="bg2"/>
                </a:solidFill>
                <a:latin typeface="Gill Sans"/>
                <a:cs typeface="Gill Sans"/>
              </a:rPr>
              <a:t>r</a:t>
            </a:r>
            <a:r>
              <a:rPr lang="en-US" i="1" baseline="-25000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4724400" y="40386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i="1">
                <a:solidFill>
                  <a:schemeClr val="bg2"/>
                </a:solidFill>
                <a:latin typeface="Gill Sans"/>
                <a:cs typeface="Gill Sans"/>
              </a:rPr>
              <a:t>r</a:t>
            </a:r>
            <a:r>
              <a:rPr lang="en-US" i="1" baseline="-25000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6400800" y="40386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i="1">
                <a:solidFill>
                  <a:schemeClr val="bg2"/>
                </a:solidFill>
                <a:latin typeface="Gill Sans"/>
                <a:cs typeface="Gill Sans"/>
              </a:rPr>
              <a:t>r</a:t>
            </a:r>
            <a:r>
              <a:rPr lang="en-US" i="1" baseline="-25000">
                <a:solidFill>
                  <a:schemeClr val="bg2"/>
                </a:solidFill>
                <a:latin typeface="Gill Sans"/>
                <a:cs typeface="Gill Sans"/>
              </a:rPr>
              <a:t>3</a:t>
            </a:r>
          </a:p>
        </p:txBody>
      </p:sp>
      <p:cxnSp>
        <p:nvCxnSpPr>
          <p:cNvPr id="18" name="Straight Arrow Connector 17"/>
          <p:cNvCxnSpPr>
            <a:cxnSpLocks noChangeShapeType="1"/>
          </p:cNvCxnSpPr>
          <p:nvPr/>
        </p:nvCxnSpPr>
        <p:spPr bwMode="auto">
          <a:xfrm rot="5400000">
            <a:off x="5029994" y="3656806"/>
            <a:ext cx="609600" cy="1588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cxnSpLocks noChangeShapeType="1"/>
          </p:cNvCxnSpPr>
          <p:nvPr/>
        </p:nvCxnSpPr>
        <p:spPr bwMode="auto">
          <a:xfrm rot="5400000">
            <a:off x="6704807" y="3656807"/>
            <a:ext cx="609600" cy="1587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cxnSpLocks noChangeShapeType="1"/>
          </p:cNvCxnSpPr>
          <p:nvPr/>
        </p:nvCxnSpPr>
        <p:spPr bwMode="auto">
          <a:xfrm rot="5400000">
            <a:off x="3277394" y="3656806"/>
            <a:ext cx="609600" cy="1588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3581400" y="5334000"/>
            <a:ext cx="3505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“Result”</a:t>
            </a:r>
          </a:p>
        </p:txBody>
      </p:sp>
      <p:cxnSp>
        <p:nvCxnSpPr>
          <p:cNvPr id="22" name="Straight Arrow Connector 21"/>
          <p:cNvCxnSpPr>
            <a:cxnSpLocks noChangeShapeType="1"/>
          </p:cNvCxnSpPr>
          <p:nvPr/>
        </p:nvCxnSpPr>
        <p:spPr bwMode="auto">
          <a:xfrm rot="5400000">
            <a:off x="5029994" y="4876006"/>
            <a:ext cx="609600" cy="1588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cxnSpLocks noChangeShapeType="1"/>
          </p:cNvCxnSpPr>
          <p:nvPr/>
        </p:nvCxnSpPr>
        <p:spPr bwMode="auto">
          <a:xfrm flipH="1">
            <a:off x="6096000" y="45720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cxnSpLocks noChangeShapeType="1"/>
          </p:cNvCxnSpPr>
          <p:nvPr/>
        </p:nvCxnSpPr>
        <p:spPr bwMode="auto">
          <a:xfrm>
            <a:off x="3810000" y="45720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ounded Rectangle 28"/>
          <p:cNvSpPr>
            <a:spLocks noChangeArrowheads="1"/>
          </p:cNvSpPr>
          <p:nvPr/>
        </p:nvSpPr>
        <p:spPr bwMode="auto">
          <a:xfrm>
            <a:off x="3124200" y="3429000"/>
            <a:ext cx="914400" cy="381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worker</a:t>
            </a:r>
          </a:p>
        </p:txBody>
      </p:sp>
      <p:sp>
        <p:nvSpPr>
          <p:cNvPr id="30" name="Rounded Rectangle 29"/>
          <p:cNvSpPr>
            <a:spLocks noChangeArrowheads="1"/>
          </p:cNvSpPr>
          <p:nvPr/>
        </p:nvSpPr>
        <p:spPr bwMode="auto">
          <a:xfrm>
            <a:off x="4876800" y="3429000"/>
            <a:ext cx="914400" cy="381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worker</a:t>
            </a:r>
          </a:p>
        </p:txBody>
      </p:sp>
      <p:sp>
        <p:nvSpPr>
          <p:cNvPr id="31" name="Rounded Rectangle 30"/>
          <p:cNvSpPr>
            <a:spLocks noChangeArrowheads="1"/>
          </p:cNvSpPr>
          <p:nvPr/>
        </p:nvSpPr>
        <p:spPr bwMode="auto">
          <a:xfrm>
            <a:off x="6553200" y="3429000"/>
            <a:ext cx="914400" cy="381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worker</a:t>
            </a:r>
          </a:p>
        </p:txBody>
      </p:sp>
      <p:sp>
        <p:nvSpPr>
          <p:cNvPr id="32" name="TextBox 31"/>
          <p:cNvSpPr txBox="1">
            <a:spLocks noChangeArrowheads="1"/>
          </p:cNvSpPr>
          <p:nvPr/>
        </p:nvSpPr>
        <p:spPr bwMode="auto">
          <a:xfrm>
            <a:off x="7672388" y="1752600"/>
            <a:ext cx="150393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>
                <a:solidFill>
                  <a:srgbClr val="FF0000"/>
                </a:solidFill>
                <a:latin typeface="Gill Sans"/>
                <a:cs typeface="Gill Sans"/>
              </a:rPr>
              <a:t>Partition</a:t>
            </a:r>
          </a:p>
        </p:txBody>
      </p:sp>
      <p:sp>
        <p:nvSpPr>
          <p:cNvPr id="33" name="TextBox 32"/>
          <p:cNvSpPr txBox="1">
            <a:spLocks noChangeArrowheads="1"/>
          </p:cNvSpPr>
          <p:nvPr/>
        </p:nvSpPr>
        <p:spPr bwMode="auto">
          <a:xfrm>
            <a:off x="7620000" y="5176838"/>
            <a:ext cx="162576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>
                <a:solidFill>
                  <a:srgbClr val="FF0000"/>
                </a:solidFill>
                <a:latin typeface="Gill Sans"/>
                <a:cs typeface="Gill Sans"/>
              </a:rPr>
              <a:t>Combine</a:t>
            </a:r>
          </a:p>
        </p:txBody>
      </p:sp>
      <p:cxnSp>
        <p:nvCxnSpPr>
          <p:cNvPr id="34" name="Straight Arrow Connector 33"/>
          <p:cNvCxnSpPr>
            <a:cxnSpLocks noChangeShapeType="1"/>
          </p:cNvCxnSpPr>
          <p:nvPr/>
        </p:nvCxnSpPr>
        <p:spPr bwMode="auto">
          <a:xfrm rot="5400000">
            <a:off x="7938294" y="2704307"/>
            <a:ext cx="839788" cy="3175"/>
          </a:xfrm>
          <a:prstGeom prst="straightConnector1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med" len="med"/>
          </a:ln>
        </p:spPr>
      </p:cxnSp>
      <p:cxnSp>
        <p:nvCxnSpPr>
          <p:cNvPr id="38" name="Straight Arrow Connector 37"/>
          <p:cNvCxnSpPr>
            <a:cxnSpLocks noChangeShapeType="1"/>
          </p:cNvCxnSpPr>
          <p:nvPr/>
        </p:nvCxnSpPr>
        <p:spPr bwMode="auto">
          <a:xfrm rot="5400000">
            <a:off x="7939089" y="4760914"/>
            <a:ext cx="839787" cy="1587"/>
          </a:xfrm>
          <a:prstGeom prst="straightConnector1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5708043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228600"/>
            <a:ext cx="9875520" cy="541214"/>
          </a:xfrm>
        </p:spPr>
        <p:txBody>
          <a:bodyPr/>
          <a:lstStyle/>
          <a:p>
            <a:r>
              <a:rPr lang="en-US" sz="3200"/>
              <a:t>Challenge #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241" y="1295400"/>
            <a:ext cx="9875520" cy="34290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Node failures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Single server lifetime: 1000 days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1000 servers in a cluster =&gt; 1 failure/day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1M servers in clusters =&gt; 1000 failures/day</a:t>
            </a:r>
          </a:p>
          <a:p>
            <a:pPr lvl="1"/>
            <a:endParaRPr lang="en-US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45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228600"/>
            <a:ext cx="9875520" cy="541214"/>
          </a:xfrm>
        </p:spPr>
        <p:txBody>
          <a:bodyPr/>
          <a:lstStyle/>
          <a:p>
            <a:r>
              <a:rPr lang="en-US" sz="3200"/>
              <a:t>Consequences of Node Failure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295400"/>
            <a:ext cx="10363200" cy="51816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/>
              <a:t>Data loss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800"/>
          </a:p>
          <a:p>
            <a:pPr>
              <a:buFont typeface="Arial" panose="020B0604020202020204" pitchFamily="34" charset="0"/>
              <a:buChar char="•"/>
            </a:pPr>
            <a:r>
              <a:rPr lang="en-US" sz="2800"/>
              <a:t>Node failure in the middle of long and expensive computation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Need to restart the computation from scratch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548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228600"/>
            <a:ext cx="9875520" cy="541214"/>
          </a:xfrm>
        </p:spPr>
        <p:txBody>
          <a:bodyPr/>
          <a:lstStyle/>
          <a:p>
            <a:r>
              <a:rPr lang="en-US" sz="3200"/>
              <a:t>Challenge #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Network bottleneck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Computers in a cluster exchange data through network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pPr lvl="2">
              <a:buFont typeface="Arial" panose="020B0604020202020204" pitchFamily="34" charset="0"/>
              <a:buChar char="•"/>
            </a:pPr>
            <a:r>
              <a:rPr lang="en-US"/>
              <a:t>Moving 10TB of data through 1 </a:t>
            </a:r>
            <a:r>
              <a:rPr lang="en-US" err="1"/>
              <a:t>gbps</a:t>
            </a:r>
            <a:r>
              <a:rPr lang="en-US"/>
              <a:t> network bandwidth takes 1 day</a:t>
            </a:r>
          </a:p>
          <a:p>
            <a:pPr lvl="1"/>
            <a:endParaRPr lang="en-US"/>
          </a:p>
          <a:p>
            <a:pPr marL="219651" lvl="1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283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20786"/>
            <a:ext cx="9875520" cy="541214"/>
          </a:xfrm>
        </p:spPr>
        <p:txBody>
          <a:bodyPr/>
          <a:lstStyle/>
          <a:p>
            <a:r>
              <a:rPr lang="en-US" sz="3200"/>
              <a:t>Challenge #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Distributed Programming is hard!!! 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Why?</a:t>
            </a:r>
          </a:p>
          <a:p>
            <a:pPr>
              <a:buFont typeface="Arial" panose="020B0604020202020204" pitchFamily="34" charset="0"/>
              <a:buChar char="•"/>
            </a:pPr>
            <a:endParaRPr lang="en-US"/>
          </a:p>
          <a:p>
            <a:pPr marL="1019751" lvl="2" indent="-342900">
              <a:buFont typeface="+mj-lt"/>
              <a:buAutoNum type="arabicPeriod"/>
            </a:pPr>
            <a:r>
              <a:rPr lang="en-US"/>
              <a:t>Data distribution across machines is non-trivial</a:t>
            </a:r>
          </a:p>
          <a:p>
            <a:pPr lvl="3"/>
            <a:r>
              <a:rPr lang="en-US" sz="2400" b="0"/>
              <a:t>(It is desirable that machines have roughly the same load)</a:t>
            </a:r>
          </a:p>
          <a:p>
            <a:pPr lvl="3"/>
            <a:endParaRPr lang="en-US" sz="2400"/>
          </a:p>
          <a:p>
            <a:pPr marL="1019751" lvl="2" indent="-342900">
              <a:buFont typeface="+mj-lt"/>
              <a:buAutoNum type="arabicPeriod"/>
            </a:pPr>
            <a:r>
              <a:rPr lang="en-US"/>
              <a:t>Avoiding </a:t>
            </a:r>
            <a:r>
              <a:rPr lang="en-US" b="1">
                <a:solidFill>
                  <a:srgbClr val="00B0F0"/>
                </a:solidFill>
              </a:rPr>
              <a:t>race conditions</a:t>
            </a:r>
          </a:p>
        </p:txBody>
      </p:sp>
    </p:spTree>
    <p:extLst>
      <p:ext uri="{BB962C8B-B14F-4D97-AF65-F5344CB8AC3E}">
        <p14:creationId xmlns:p14="http://schemas.microsoft.com/office/powerpoint/2010/main" val="166946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371600"/>
            <a:ext cx="8915400" cy="4038600"/>
          </a:xfrm>
        </p:spPr>
        <p:txBody>
          <a:bodyPr/>
          <a:lstStyle/>
          <a:p>
            <a:pPr marL="38100" indent="0">
              <a:buNone/>
            </a:pPr>
            <a:r>
              <a:rPr lang="en-US">
                <a:solidFill>
                  <a:schemeClr val="bg1"/>
                </a:solidFill>
              </a:rPr>
              <a:t> Map-Reduce</a:t>
            </a:r>
          </a:p>
          <a:p>
            <a:pPr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b="0">
                <a:solidFill>
                  <a:schemeClr val="bg1"/>
                </a:solidFill>
              </a:rPr>
              <a:t>A simple programming model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800" b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b="0">
                <a:solidFill>
                  <a:schemeClr val="bg1"/>
                </a:solidFill>
              </a:rPr>
              <a:t>Uses cluster of low-cost computers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sz="2800" b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b="0">
                <a:solidFill>
                  <a:schemeClr val="bg1"/>
                </a:solidFill>
              </a:rPr>
              <a:t>Remarkably Scalable for Batch Processing tasks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21080" y="228600"/>
            <a:ext cx="7208520" cy="541214"/>
          </a:xfrm>
        </p:spPr>
        <p:txBody>
          <a:bodyPr/>
          <a:lstStyle/>
          <a:p>
            <a:r>
              <a:rPr lang="en-US" sz="3600"/>
              <a:t>A good Solution</a:t>
            </a:r>
          </a:p>
        </p:txBody>
      </p:sp>
    </p:spTree>
    <p:extLst>
      <p:ext uri="{BB962C8B-B14F-4D97-AF65-F5344CB8AC3E}">
        <p14:creationId xmlns:p14="http://schemas.microsoft.com/office/powerpoint/2010/main" val="7585551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971800"/>
            <a:ext cx="9677400" cy="541214"/>
          </a:xfrm>
        </p:spPr>
        <p:txBody>
          <a:bodyPr/>
          <a:lstStyle/>
          <a:p>
            <a:r>
              <a:rPr lang="en-US" sz="3200"/>
              <a:t>How does Map-Reduce address the challenges?</a:t>
            </a:r>
          </a:p>
        </p:txBody>
      </p:sp>
    </p:spTree>
    <p:extLst>
      <p:ext uri="{BB962C8B-B14F-4D97-AF65-F5344CB8AC3E}">
        <p14:creationId xmlns:p14="http://schemas.microsoft.com/office/powerpoint/2010/main" val="35647546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240" y="152400"/>
            <a:ext cx="9875520" cy="541214"/>
          </a:xfrm>
        </p:spPr>
        <p:txBody>
          <a:bodyPr/>
          <a:lstStyle/>
          <a:p>
            <a:r>
              <a:rPr lang="en-US" sz="3200"/>
              <a:t>Map-Reduce: Addressing the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241" y="990600"/>
            <a:ext cx="9875520" cy="5638800"/>
          </a:xfrm>
        </p:spPr>
        <p:txBody>
          <a:bodyPr/>
          <a:lstStyle/>
          <a:p>
            <a:pPr marL="676851" lvl="1" indent="-457200">
              <a:buFont typeface="+mj-lt"/>
              <a:buAutoNum type="arabicPeriod"/>
            </a:pPr>
            <a:r>
              <a:rPr lang="en-US" sz="2000"/>
              <a:t>Data loss prevention</a:t>
            </a:r>
          </a:p>
          <a:p>
            <a:pPr lvl="2"/>
            <a:r>
              <a:rPr lang="en-US" sz="2000"/>
              <a:t>By keeping multiple copies of data in different machines</a:t>
            </a:r>
          </a:p>
          <a:p>
            <a:pPr marL="562551" lvl="1" indent="-342900">
              <a:buFont typeface="+mj-lt"/>
              <a:buAutoNum type="arabicPeriod"/>
            </a:pPr>
            <a:endParaRPr lang="en-US" sz="2000"/>
          </a:p>
          <a:p>
            <a:pPr marL="676851" lvl="1" indent="-457200">
              <a:buFont typeface="+mj-lt"/>
              <a:buAutoNum type="arabicPeriod"/>
            </a:pPr>
            <a:r>
              <a:rPr lang="en-US" sz="2000"/>
              <a:t>Data movement minimization</a:t>
            </a:r>
          </a:p>
          <a:p>
            <a:pPr lvl="2"/>
            <a:r>
              <a:rPr lang="en-US" sz="2000"/>
              <a:t>By moving computation to the data </a:t>
            </a:r>
          </a:p>
          <a:p>
            <a:pPr marL="1485900" lvl="3" indent="0">
              <a:buNone/>
            </a:pPr>
            <a:r>
              <a:rPr lang="en-US" sz="2000" b="0"/>
              <a:t>(sends computer program to machines containing data)</a:t>
            </a:r>
          </a:p>
          <a:p>
            <a:pPr marL="439303" lvl="2" indent="0">
              <a:buNone/>
            </a:pPr>
            <a:endParaRPr lang="en-US" sz="2000"/>
          </a:p>
          <a:p>
            <a:pPr marL="676851" lvl="1" indent="-457200">
              <a:buFont typeface="+mj-lt"/>
              <a:buAutoNum type="arabicPeriod"/>
            </a:pPr>
            <a:r>
              <a:rPr lang="en-US" sz="2000"/>
              <a:t>Simple programing model</a:t>
            </a:r>
          </a:p>
          <a:p>
            <a:pPr lvl="2"/>
            <a:r>
              <a:rPr lang="en-US" sz="2000"/>
              <a:t>Mainly using two functions</a:t>
            </a:r>
          </a:p>
          <a:p>
            <a:pPr marL="1801955" lvl="5" indent="-228600">
              <a:buFont typeface="+mj-lt"/>
              <a:buAutoNum type="arabicPeriod"/>
            </a:pPr>
            <a:r>
              <a:rPr lang="en-US" sz="2000"/>
              <a:t>Map </a:t>
            </a:r>
          </a:p>
          <a:p>
            <a:pPr marL="1801955" lvl="5" indent="-228600">
              <a:buFont typeface="+mj-lt"/>
              <a:buAutoNum type="arabicPeriod"/>
            </a:pPr>
            <a:r>
              <a:rPr lang="en-US" sz="2000"/>
              <a:t>Reduce</a:t>
            </a:r>
          </a:p>
          <a:p>
            <a:pPr marL="887555" lvl="3" indent="-228600">
              <a:buFont typeface="+mj-lt"/>
              <a:buAutoNum type="arabicPeriod"/>
            </a:pPr>
            <a:endParaRPr lang="en-US" sz="1600"/>
          </a:p>
        </p:txBody>
      </p:sp>
      <p:sp>
        <p:nvSpPr>
          <p:cNvPr id="4" name="TextBox 3"/>
          <p:cNvSpPr txBox="1"/>
          <p:nvPr/>
        </p:nvSpPr>
        <p:spPr>
          <a:xfrm>
            <a:off x="1335515" y="4876801"/>
            <a:ext cx="8081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solidFill>
                  <a:srgbClr val="FFFFFF"/>
                </a:solidFill>
                <a:latin typeface="Arial"/>
              </a:rPr>
              <a:t>Programmer’s responsibility:</a:t>
            </a:r>
          </a:p>
          <a:p>
            <a:r>
              <a:rPr lang="en-US" sz="2000">
                <a:solidFill>
                  <a:srgbClr val="FFFFFF"/>
                </a:solidFill>
                <a:latin typeface="Arial"/>
              </a:rPr>
              <a:t>   Write only two functions, Map and Reduce suitable for your problem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25601" y="5811029"/>
            <a:ext cx="7503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solidFill>
                  <a:srgbClr val="00B0F0"/>
                </a:solidFill>
                <a:latin typeface="Arial"/>
              </a:rPr>
              <a:t>The programmer does not need to worry about other things.</a:t>
            </a:r>
          </a:p>
        </p:txBody>
      </p:sp>
    </p:spTree>
    <p:extLst>
      <p:ext uri="{BB962C8B-B14F-4D97-AF65-F5344CB8AC3E}">
        <p14:creationId xmlns:p14="http://schemas.microsoft.com/office/powerpoint/2010/main" val="3329886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221" y="2259623"/>
            <a:ext cx="9875520" cy="1693987"/>
          </a:xfrm>
        </p:spPr>
        <p:txBody>
          <a:bodyPr>
            <a:noAutofit/>
          </a:bodyPr>
          <a:lstStyle/>
          <a:p>
            <a:pPr algn="ctr"/>
            <a:br>
              <a:rPr lang="en-US" sz="3200">
                <a:solidFill>
                  <a:srgbClr val="00B050"/>
                </a:solidFill>
              </a:rPr>
            </a:br>
            <a:r>
              <a:rPr lang="en-US" sz="3200">
                <a:solidFill>
                  <a:srgbClr val="00B050"/>
                </a:solidFill>
              </a:rPr>
              <a:t>Storing Big Data</a:t>
            </a:r>
            <a:br>
              <a:rPr lang="en-US" sz="3200">
                <a:solidFill>
                  <a:srgbClr val="00B050"/>
                </a:solidFill>
              </a:rPr>
            </a:br>
            <a:br>
              <a:rPr lang="en-US" sz="3200">
                <a:solidFill>
                  <a:srgbClr val="00B050"/>
                </a:solidFill>
              </a:rPr>
            </a:br>
            <a:r>
              <a:rPr lang="en-US" sz="3200">
                <a:solidFill>
                  <a:srgbClr val="00B050"/>
                </a:solidFill>
              </a:rPr>
              <a:t>Distributed File System</a:t>
            </a:r>
          </a:p>
        </p:txBody>
      </p:sp>
    </p:spTree>
    <p:extLst>
      <p:ext uri="{BB962C8B-B14F-4D97-AF65-F5344CB8AC3E}">
        <p14:creationId xmlns:p14="http://schemas.microsoft.com/office/powerpoint/2010/main" val="2115829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28600"/>
            <a:ext cx="9875520" cy="541214"/>
          </a:xfrm>
        </p:spPr>
        <p:txBody>
          <a:bodyPr/>
          <a:lstStyle/>
          <a:p>
            <a:r>
              <a:rPr lang="en-US" sz="3200">
                <a:solidFill>
                  <a:srgbClr val="00B050"/>
                </a:solidFill>
              </a:rPr>
              <a:t>Distributed File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241" y="1295400"/>
            <a:ext cx="9875520" cy="42672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Redundant storage structure </a:t>
            </a:r>
          </a:p>
          <a:p>
            <a:pPr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Multiple copies of data  are kept in different nodes</a:t>
            </a:r>
          </a:p>
          <a:p>
            <a:pPr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Examples: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Google file system (GFS)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HDFS </a:t>
            </a:r>
            <a:r>
              <a:rPr lang="en-US" sz="1800">
                <a:solidFill>
                  <a:schemeClr val="tx1"/>
                </a:solidFill>
              </a:rPr>
              <a:t>(Hadoop, a open-source system) </a:t>
            </a:r>
          </a:p>
        </p:txBody>
      </p:sp>
    </p:spTree>
    <p:extLst>
      <p:ext uri="{BB962C8B-B14F-4D97-AF65-F5344CB8AC3E}">
        <p14:creationId xmlns:p14="http://schemas.microsoft.com/office/powerpoint/2010/main" val="17335799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228600"/>
            <a:ext cx="9875520" cy="541214"/>
          </a:xfrm>
        </p:spPr>
        <p:txBody>
          <a:bodyPr/>
          <a:lstStyle/>
          <a:p>
            <a:r>
              <a:rPr lang="en-US" sz="3200">
                <a:solidFill>
                  <a:srgbClr val="00B050"/>
                </a:solidFill>
              </a:rPr>
              <a:t>Distributed File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Typical usage pattern</a:t>
            </a:r>
          </a:p>
          <a:p>
            <a:pPr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Data is rarely updated in place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Reads and appends are common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Very rare random access</a:t>
            </a:r>
          </a:p>
        </p:txBody>
      </p:sp>
    </p:spTree>
    <p:extLst>
      <p:ext uri="{BB962C8B-B14F-4D97-AF65-F5344CB8AC3E}">
        <p14:creationId xmlns:p14="http://schemas.microsoft.com/office/powerpoint/2010/main" val="1803104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Building Blocks</a:t>
            </a:r>
          </a:p>
        </p:txBody>
      </p:sp>
      <p:pic>
        <p:nvPicPr>
          <p:cNvPr id="4" name="Content Placeholder 3" descr="Barroso-server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981201" y="3200401"/>
            <a:ext cx="2123361" cy="838003"/>
          </a:xfrm>
        </p:spPr>
      </p:pic>
      <p:pic>
        <p:nvPicPr>
          <p:cNvPr id="5" name="Picture 4" descr="Barroso-cluster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553200" y="2286001"/>
            <a:ext cx="3654448" cy="2438399"/>
          </a:xfrm>
          <a:prstGeom prst="rect">
            <a:avLst/>
          </a:prstGeom>
        </p:spPr>
      </p:pic>
      <p:pic>
        <p:nvPicPr>
          <p:cNvPr id="6" name="Picture 5" descr="Barroso-rack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800601" y="2057400"/>
            <a:ext cx="1247553" cy="3471726"/>
          </a:xfrm>
          <a:prstGeom prst="rect">
            <a:avLst/>
          </a:prstGeom>
        </p:spPr>
      </p:pic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9457646" y="6316232"/>
            <a:ext cx="245451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Source: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Barroso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and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Urs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Hölzle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(2009)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58009" y="5669901"/>
            <a:ext cx="1003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Single </a:t>
            </a:r>
          </a:p>
          <a:p>
            <a:r>
              <a:rPr lang="en-US" b="1"/>
              <a:t>server</a:t>
            </a:r>
            <a:endParaRPr lang="en-IN" b="1"/>
          </a:p>
        </p:txBody>
      </p:sp>
      <p:sp>
        <p:nvSpPr>
          <p:cNvPr id="8" name="TextBox 7"/>
          <p:cNvSpPr txBox="1"/>
          <p:nvPr/>
        </p:nvSpPr>
        <p:spPr>
          <a:xfrm>
            <a:off x="4862011" y="5669902"/>
            <a:ext cx="1157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Rack of </a:t>
            </a:r>
          </a:p>
          <a:p>
            <a:r>
              <a:rPr lang="en-US" b="1"/>
              <a:t>servers</a:t>
            </a:r>
            <a:endParaRPr lang="en-IN" b="1"/>
          </a:p>
        </p:txBody>
      </p:sp>
      <p:sp>
        <p:nvSpPr>
          <p:cNvPr id="9" name="TextBox 8"/>
          <p:cNvSpPr txBox="1"/>
          <p:nvPr/>
        </p:nvSpPr>
        <p:spPr>
          <a:xfrm>
            <a:off x="7334304" y="5669902"/>
            <a:ext cx="2092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Cluster of racks</a:t>
            </a:r>
          </a:p>
        </p:txBody>
      </p:sp>
    </p:spTree>
    <p:extLst>
      <p:ext uri="{BB962C8B-B14F-4D97-AF65-F5344CB8AC3E}">
        <p14:creationId xmlns:p14="http://schemas.microsoft.com/office/powerpoint/2010/main" val="34686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920" y="228602"/>
            <a:ext cx="9875520" cy="533399"/>
          </a:xfrm>
        </p:spPr>
        <p:txBody>
          <a:bodyPr>
            <a:noAutofit/>
          </a:bodyPr>
          <a:lstStyle/>
          <a:p>
            <a:r>
              <a:rPr lang="en-US" sz="3200">
                <a:solidFill>
                  <a:srgbClr val="00B050"/>
                </a:solidFill>
              </a:rPr>
              <a:t>Distributed File System: Inside Look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241" y="838200"/>
            <a:ext cx="9875520" cy="5791200"/>
          </a:xfrm>
        </p:spPr>
        <p:txBody>
          <a:bodyPr/>
          <a:lstStyle/>
          <a:p>
            <a:endParaRPr lang="en-US" sz="2400">
              <a:solidFill>
                <a:schemeClr val="tx1"/>
              </a:solidFill>
            </a:endParaRPr>
          </a:p>
          <a:p>
            <a:r>
              <a:rPr lang="en-US" sz="2400">
                <a:solidFill>
                  <a:schemeClr val="tx1"/>
                </a:solidFill>
              </a:rPr>
              <a:t>Data is kept in chunks, spread across machines</a:t>
            </a:r>
          </a:p>
          <a:p>
            <a:endParaRPr lang="en-US" sz="2400">
              <a:solidFill>
                <a:schemeClr val="tx1"/>
              </a:solidFill>
            </a:endParaRPr>
          </a:p>
          <a:p>
            <a:endParaRPr lang="en-US" sz="2400">
              <a:solidFill>
                <a:schemeClr val="tx1"/>
              </a:solidFill>
            </a:endParaRPr>
          </a:p>
          <a:p>
            <a:r>
              <a:rPr lang="en-US" sz="2400">
                <a:solidFill>
                  <a:schemeClr val="tx1"/>
                </a:solidFill>
              </a:rPr>
              <a:t>Each chunk is replicated on different nodes</a:t>
            </a:r>
          </a:p>
          <a:p>
            <a:pPr lvl="1"/>
            <a:endParaRPr lang="en-US">
              <a:solidFill>
                <a:schemeClr val="tx1"/>
              </a:solidFill>
            </a:endParaRPr>
          </a:p>
          <a:p>
            <a:pPr lvl="1"/>
            <a:r>
              <a:rPr lang="en-US" b="0">
                <a:solidFill>
                  <a:schemeClr val="tx1"/>
                </a:solidFill>
              </a:rPr>
              <a:t>Ensures persistence</a:t>
            </a:r>
          </a:p>
          <a:p>
            <a:pPr lvl="1"/>
            <a:endParaRPr lang="en-US">
              <a:solidFill>
                <a:schemeClr val="tx1"/>
              </a:solidFill>
            </a:endParaRPr>
          </a:p>
          <a:p>
            <a:pPr marL="990600" lvl="2" indent="0">
              <a:buNone/>
            </a:pPr>
            <a:endParaRPr lang="en-US">
              <a:solidFill>
                <a:schemeClr val="tx1"/>
              </a:solidFill>
            </a:endParaRPr>
          </a:p>
          <a:p>
            <a:pPr lvl="2"/>
            <a:endParaRPr lang="en-US">
              <a:solidFill>
                <a:schemeClr val="tx1"/>
              </a:solidFill>
            </a:endParaRPr>
          </a:p>
          <a:p>
            <a:pPr lvl="2"/>
            <a:endParaRPr lang="en-US">
              <a:solidFill>
                <a:schemeClr val="tx1"/>
              </a:solidFill>
            </a:endParaRPr>
          </a:p>
          <a:p>
            <a:pPr lvl="2"/>
            <a:endParaRPr lang="en-US">
              <a:solidFill>
                <a:schemeClr val="tx1"/>
              </a:solidFill>
            </a:endParaRPr>
          </a:p>
          <a:p>
            <a:pPr marL="439303" lvl="2" indent="0">
              <a:buNone/>
            </a:pPr>
            <a:r>
              <a:rPr lang="en-US">
                <a:solidFill>
                  <a:schemeClr val="tx1"/>
                </a:solidFill>
              </a:rPr>
              <a:t>   </a:t>
            </a:r>
          </a:p>
          <a:p>
            <a:pPr lvl="2"/>
            <a:endParaRPr lang="en-US">
              <a:solidFill>
                <a:schemeClr val="tx1"/>
              </a:solidFill>
            </a:endParaRPr>
          </a:p>
          <a:p>
            <a:pPr lvl="2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356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7920" y="228602"/>
            <a:ext cx="9875520" cy="533399"/>
          </a:xfrm>
        </p:spPr>
        <p:txBody>
          <a:bodyPr>
            <a:noAutofit/>
          </a:bodyPr>
          <a:lstStyle/>
          <a:p>
            <a:r>
              <a:rPr lang="en-US" sz="3200">
                <a:solidFill>
                  <a:srgbClr val="00B050"/>
                </a:solidFill>
              </a:rPr>
              <a:t>Distributed File System: Chunk 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8241" y="838200"/>
            <a:ext cx="9875520" cy="57912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Example: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</a:rPr>
              <a:t>We have two files, A and B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</a:rPr>
              <a:t>3 computers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</a:rPr>
              <a:t>2 times replication of data</a:t>
            </a:r>
          </a:p>
          <a:p>
            <a:pPr lvl="2"/>
            <a:endParaRPr lang="en-US">
              <a:solidFill>
                <a:schemeClr val="tx1"/>
              </a:solidFill>
            </a:endParaRPr>
          </a:p>
          <a:p>
            <a:pPr lvl="2"/>
            <a:endParaRPr lang="en-US">
              <a:solidFill>
                <a:schemeClr val="tx1"/>
              </a:solidFill>
            </a:endParaRPr>
          </a:p>
          <a:p>
            <a:pPr lvl="2"/>
            <a:endParaRPr lang="en-US">
              <a:solidFill>
                <a:schemeClr val="tx1"/>
              </a:solidFill>
            </a:endParaRPr>
          </a:p>
          <a:p>
            <a:pPr lvl="2"/>
            <a:endParaRPr lang="en-US">
              <a:solidFill>
                <a:schemeClr val="tx1"/>
              </a:solidFill>
            </a:endParaRPr>
          </a:p>
          <a:p>
            <a:pPr marL="439303" lvl="2" indent="0">
              <a:buNone/>
            </a:pPr>
            <a:r>
              <a:rPr lang="en-US">
                <a:solidFill>
                  <a:schemeClr val="tx1"/>
                </a:solidFill>
              </a:rPr>
              <a:t>   </a:t>
            </a:r>
          </a:p>
          <a:p>
            <a:pPr lvl="2"/>
            <a:endParaRPr lang="en-US">
              <a:solidFill>
                <a:schemeClr val="tx1"/>
              </a:solidFill>
            </a:endParaRPr>
          </a:p>
          <a:p>
            <a:pPr lvl="2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514601" y="3733800"/>
            <a:ext cx="1402079" cy="1066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627879" y="3733800"/>
            <a:ext cx="1300480" cy="1066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97319" y="3733800"/>
            <a:ext cx="1341120" cy="1066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95879" y="3849880"/>
            <a:ext cx="48768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a1</a:t>
            </a:r>
          </a:p>
        </p:txBody>
      </p:sp>
      <p:sp>
        <p:nvSpPr>
          <p:cNvPr id="8" name="Rectangle 7"/>
          <p:cNvSpPr/>
          <p:nvPr/>
        </p:nvSpPr>
        <p:spPr>
          <a:xfrm>
            <a:off x="3286759" y="3849880"/>
            <a:ext cx="52832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a2</a:t>
            </a:r>
          </a:p>
        </p:txBody>
      </p:sp>
      <p:sp>
        <p:nvSpPr>
          <p:cNvPr id="9" name="Rectangle 8"/>
          <p:cNvSpPr/>
          <p:nvPr/>
        </p:nvSpPr>
        <p:spPr>
          <a:xfrm>
            <a:off x="2600817" y="4308860"/>
            <a:ext cx="48768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a3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27399" y="4308860"/>
            <a:ext cx="48768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709159" y="3819257"/>
            <a:ext cx="48768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5400039" y="3835280"/>
            <a:ext cx="48768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a1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709159" y="4308860"/>
            <a:ext cx="48768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b2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400039" y="4316337"/>
            <a:ext cx="48768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537959" y="3811780"/>
            <a:ext cx="48768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a3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269479" y="3811780"/>
            <a:ext cx="48768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537959" y="4308860"/>
            <a:ext cx="48768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b2</a:t>
            </a:r>
          </a:p>
        </p:txBody>
      </p:sp>
      <p:sp>
        <p:nvSpPr>
          <p:cNvPr id="18" name="Rectangle 17"/>
          <p:cNvSpPr/>
          <p:nvPr/>
        </p:nvSpPr>
        <p:spPr>
          <a:xfrm>
            <a:off x="7269479" y="4308860"/>
            <a:ext cx="48768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124201" y="2971801"/>
            <a:ext cx="42242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Here are the Chunk Servers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497202" y="5105401"/>
            <a:ext cx="5503799" cy="50353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Chunk servers also serve as compute nodes</a:t>
            </a:r>
          </a:p>
        </p:txBody>
      </p:sp>
      <p:sp>
        <p:nvSpPr>
          <p:cNvPr id="23" name="Rectangle 22"/>
          <p:cNvSpPr/>
          <p:nvPr/>
        </p:nvSpPr>
        <p:spPr>
          <a:xfrm>
            <a:off x="3418840" y="5943600"/>
            <a:ext cx="3743960" cy="3048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Bring computation to the data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446519" y="1406140"/>
            <a:ext cx="2250440" cy="381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a1         a2         a3    </a:t>
            </a:r>
          </a:p>
        </p:txBody>
      </p:sp>
      <p:sp>
        <p:nvSpPr>
          <p:cNvPr id="24" name="Rectangle 23"/>
          <p:cNvSpPr/>
          <p:nvPr/>
        </p:nvSpPr>
        <p:spPr>
          <a:xfrm>
            <a:off x="9282778" y="1371600"/>
            <a:ext cx="1309023" cy="41554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b1         b2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7076439" y="1406140"/>
            <a:ext cx="0" cy="381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706359" y="1406140"/>
            <a:ext cx="0" cy="381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4" idx="0"/>
            <a:endCxn id="24" idx="2"/>
          </p:cNvCxnSpPr>
          <p:nvPr/>
        </p:nvCxnSpPr>
        <p:spPr>
          <a:xfrm>
            <a:off x="9937288" y="1371600"/>
            <a:ext cx="0" cy="4155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177941" y="1808162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774678" y="1825913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0808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1" grpId="0"/>
      <p:bldP spid="22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1524001" y="6611939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Source: Google</a:t>
            </a:r>
          </a:p>
        </p:txBody>
      </p:sp>
    </p:spTree>
    <p:extLst>
      <p:ext uri="{BB962C8B-B14F-4D97-AF65-F5344CB8AC3E}">
        <p14:creationId xmlns:p14="http://schemas.microsoft.com/office/powerpoint/2010/main" val="2174357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RY_20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714"/>
            <a:ext cx="10287000" cy="6856286"/>
          </a:xfrm>
          <a:prstGeom prst="rect">
            <a:avLst/>
          </a:prstGeom>
        </p:spPr>
      </p:pic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1524001" y="6611939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Source: Google</a:t>
            </a:r>
          </a:p>
        </p:txBody>
      </p:sp>
    </p:spTree>
    <p:extLst>
      <p:ext uri="{BB962C8B-B14F-4D97-AF65-F5344CB8AC3E}">
        <p14:creationId xmlns:p14="http://schemas.microsoft.com/office/powerpoint/2010/main" val="2190896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acebook-prineville-data-center-0264.jpe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0"/>
            <a:ext cx="11382573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1524000" y="6611939"/>
            <a:ext cx="122542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Source: Facebook</a:t>
            </a:r>
          </a:p>
        </p:txBody>
      </p:sp>
    </p:spTree>
    <p:extLst>
      <p:ext uri="{BB962C8B-B14F-4D97-AF65-F5344CB8AC3E}">
        <p14:creationId xmlns:p14="http://schemas.microsoft.com/office/powerpoint/2010/main" val="1057247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Storage Hierarchy</a:t>
            </a:r>
          </a:p>
        </p:txBody>
      </p:sp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1524000" y="6611939"/>
            <a:ext cx="245451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Source: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Barroso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and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Urs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Hölzle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(2013)</a:t>
            </a:r>
          </a:p>
        </p:txBody>
      </p:sp>
      <p:pic>
        <p:nvPicPr>
          <p:cNvPr id="3" name="Picture 2" descr="server-arc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219201"/>
            <a:ext cx="8154436" cy="5023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86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Storage Hierarchy</a:t>
            </a:r>
          </a:p>
        </p:txBody>
      </p:sp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1524000" y="6611939"/>
            <a:ext cx="245451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Source: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Barroso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and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Urs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Hölzle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(2013)</a:t>
            </a:r>
          </a:p>
        </p:txBody>
      </p:sp>
      <p:pic>
        <p:nvPicPr>
          <p:cNvPr id="4" name="Picture 3" descr="dc-hierarchy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1219200"/>
            <a:ext cx="7772400" cy="512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549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Storage Hierarchy</a:t>
            </a:r>
          </a:p>
        </p:txBody>
      </p:sp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1524000" y="6611939"/>
            <a:ext cx="245451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Source: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Barroso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and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Urs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</a:t>
            </a:r>
            <a:r>
              <a:rPr kumimoji="0" lang="en-US" sz="10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Hölzle</a:t>
            </a: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(2013)</a:t>
            </a:r>
          </a:p>
        </p:txBody>
      </p:sp>
      <p:pic>
        <p:nvPicPr>
          <p:cNvPr id="3" name="Picture 2" descr="dc-hierarchy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066801"/>
            <a:ext cx="8458200" cy="512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025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Elean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626531CA6B29D498611FF44E4B9A516" ma:contentTypeVersion="5" ma:contentTypeDescription="Create a new document." ma:contentTypeScope="" ma:versionID="6e2ab583a170b912a330d04e8463d7e1">
  <xsd:schema xmlns:xsd="http://www.w3.org/2001/XMLSchema" xmlns:xs="http://www.w3.org/2001/XMLSchema" xmlns:p="http://schemas.microsoft.com/office/2006/metadata/properties" xmlns:ns2="f4f41830-a3a6-4385-8543-65e908e34dde" targetNamespace="http://schemas.microsoft.com/office/2006/metadata/properties" ma:root="true" ma:fieldsID="3cc5962442e9f2b2386f1361fe5f0e36" ns2:_="">
    <xsd:import namespace="f4f41830-a3a6-4385-8543-65e908e34dd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f41830-a3a6-4385-8543-65e908e34dd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C059A82-32B3-44A4-98CC-9ECD62A8FF1B}">
  <ds:schemaRefs>
    <ds:schemaRef ds:uri="f4f41830-a3a6-4385-8543-65e908e34dd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5B88211-AD68-4DC7-99A0-FDF9D1B1334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B98C48B4-3BA2-44BF-BE7E-647E56DE709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31</Slides>
  <Notes>2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3" baseType="lpstr">
      <vt:lpstr>Office Theme</vt:lpstr>
      <vt:lpstr>Eleanor template</vt:lpstr>
      <vt:lpstr>Big Data Processing</vt:lpstr>
      <vt:lpstr>Divide and Conquer</vt:lpstr>
      <vt:lpstr>Building Blocks</vt:lpstr>
      <vt:lpstr>PowerPoint Presentation</vt:lpstr>
      <vt:lpstr>PowerPoint Presentation</vt:lpstr>
      <vt:lpstr>PowerPoint Presentation</vt:lpstr>
      <vt:lpstr>Storage Hierarchy</vt:lpstr>
      <vt:lpstr>Storage Hierarchy</vt:lpstr>
      <vt:lpstr>Storage Hierarchy</vt:lpstr>
      <vt:lpstr>Anatomy of a Datacenter</vt:lpstr>
      <vt:lpstr>Cost of Parallelization</vt:lpstr>
      <vt:lpstr>PowerPoint Presentation</vt:lpstr>
      <vt:lpstr>Classical Data Processing</vt:lpstr>
      <vt:lpstr>Limitation of classical data processing framework</vt:lpstr>
      <vt:lpstr>A Simple Example</vt:lpstr>
      <vt:lpstr>Standard Solution</vt:lpstr>
      <vt:lpstr>How to Organize Cluster of Computers?</vt:lpstr>
      <vt:lpstr>Cluster Architecture: Rack Servers</vt:lpstr>
      <vt:lpstr>Main challenges in Cluster Computing</vt:lpstr>
      <vt:lpstr>Challenge # 1</vt:lpstr>
      <vt:lpstr>Consequences of Node Failure</vt:lpstr>
      <vt:lpstr>Challenge # 2</vt:lpstr>
      <vt:lpstr>Challenge # 3</vt:lpstr>
      <vt:lpstr>A good Solution</vt:lpstr>
      <vt:lpstr>How does Map-Reduce address the challenges?</vt:lpstr>
      <vt:lpstr>Map-Reduce: Addressing the challenges</vt:lpstr>
      <vt:lpstr> Storing Big Data  Distributed File System</vt:lpstr>
      <vt:lpstr>Distributed File System</vt:lpstr>
      <vt:lpstr>Distributed File System</vt:lpstr>
      <vt:lpstr>Distributed File System: Inside Look</vt:lpstr>
      <vt:lpstr>Distributed File System: Chunk Servers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Processing</dc:title>
  <dc:creator>jiaul paik</dc:creator>
  <cp:revision>5</cp:revision>
  <dcterms:created xsi:type="dcterms:W3CDTF">2020-05-13T23:12:08Z</dcterms:created>
  <dcterms:modified xsi:type="dcterms:W3CDTF">2022-01-12T15:39:17Z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0x010100A626531CA6B29D498611FF44E4B9A516</vt:lpwstr>
  </property>
</Properties>
</file>

<file path=docProps/thumbnail.jpeg>
</file>